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08788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580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0BCA38-D8CD-474B-A75E-A81453EFE63B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48142-772B-44E9-AD1C-1BDECB20AF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4413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B846F-EA8E-47E0-870B-871046032BCE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16661"/>
            <a:ext cx="544703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B3E7C-4E40-4FD6-AE48-5E5872150D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2459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662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622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A14F2-5500-44D2-B566-C947D126789F}" type="datetime1">
              <a:rPr lang="ru-RU" smtClean="0"/>
              <a:t>21.01.2021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91940D-5C6B-4024-849A-B0EC0A5A5AE7}" type="datetime1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6EA025-F7E6-43E5-86B4-709B86D49C18}" type="datetime1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EC54C7-DD70-4FE5-A7AF-10F659C94BB3}" type="datetime1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43FDC4-B702-44C9-9D16-53E86A138559}" type="datetime1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5E3FD8-426D-48EE-A48D-D71CC6B2E6F8}" type="datetime1">
              <a:rPr lang="ru-RU" smtClean="0"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32484-53BB-4660-97C8-90688736B20D}" type="datetime1">
              <a:rPr lang="ru-RU" smtClean="0"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CD3E3E-C4E6-40AD-8EB7-DAE14733F069}" type="datetime1">
              <a:rPr lang="ru-RU" smtClean="0"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381BC-C454-4905-8127-8C49FE390BAB}" type="datetime1">
              <a:rPr lang="ru-RU" smtClean="0"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613C8-F731-4EE5-B188-90A5EAE6F10C}" type="datetime1">
              <a:rPr lang="ru-RU" smtClean="0"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8F01C4-796C-4C70-9BC3-436053A6F524}" type="datetime1">
              <a:rPr lang="ru-RU" smtClean="0"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C8C66DB-E10F-4972-A259-8C11F958DAB8}" type="datetime1">
              <a:rPr lang="ru-RU" smtClean="0"/>
              <a:t>21.01.2021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 spd="slow">
    <p:wipe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1052736"/>
            <a:ext cx="7406640" cy="4320480"/>
          </a:xfrm>
        </p:spPr>
        <p:txBody>
          <a:bodyPr anchor="ctr">
            <a:noAutofit/>
          </a:bodyPr>
          <a:lstStyle/>
          <a:p>
            <a:pPr algn="ctr"/>
            <a:r>
              <a:rPr lang="ru-RU" sz="3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документов </a:t>
            </a:r>
            <a:r>
              <a:rPr lang="ru-RU" sz="3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подтверждения соблюдения общих условий предоставления из областного бюджета субсидий сельскохозяйственным товаропроизводителям 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Кировской </a:t>
            </a:r>
            <a:r>
              <a:rPr lang="ru-RU" sz="3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и социальных выплат их работникам</a:t>
            </a:r>
          </a:p>
        </p:txBody>
      </p:sp>
    </p:spTree>
    <p:extLst>
      <p:ext uri="{BB962C8B-B14F-4D97-AF65-F5344CB8AC3E}">
        <p14:creationId xmlns:p14="http://schemas.microsoft.com/office/powerpoint/2010/main" val="31081048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992888" cy="2578616"/>
          </a:xfrm>
        </p:spPr>
        <p:txBody>
          <a:bodyPr anchor="t">
            <a:noAutofit/>
          </a:bodyPr>
          <a:lstStyle/>
          <a:p>
            <a:pPr algn="just"/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Сельскохозяйственный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товаропроизводитель обеспечивает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условий предоставления субсидий юридическим лицам (за исключением субсидий государственным (муниципальным) учреждениям), индивидуальным предпринимателям, а также физическим лицам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производителям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товаров, работ, услуг в соответствии с нормативными правовыми актами Правительства Российской Федерации и Правительства Кировской области по состоянию</a:t>
            </a:r>
            <a:r>
              <a:rPr lang="ru-RU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1-е число месяца обращения за 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субсидией:</a:t>
            </a:r>
            <a:b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43608" y="2996952"/>
            <a:ext cx="7992888" cy="3384376"/>
          </a:xfrm>
          <a:prstGeom prst="rect">
            <a:avLst/>
          </a:prstGeom>
        </p:spPr>
        <p:txBody>
          <a:bodyPr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сельскохозяйственного товаропроизводителя отсутствует неисполненная обязанность по уплате налогов, сборов, страховых взносов, пеней, штрафов, процентов, подлежащих уплате в соответствии с законодательством Российской Федерации о налогах и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сборах.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сельскохозяйственного товаропроизводителя отсутствует просроченная задолженность по возврату в областной бюджет субсидий, бюджетных инвестиций, предоставленных в том числе в соответствии с иными правовыми актами, и иная просроченная задолженность перед областным бюджетом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Сельскохозяйственный товаропроизводитель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юридическое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лицо не находится в процессе реорганизации, ликвидации, в отношении него не введена процедура банкротства, деятельность не приостановлена в порядке, предусмотренном законодательством Российской Федерации, а индивидуальный предприниматель не прекратил деятельность в качестве индивидуального предпринимателя.</a:t>
            </a:r>
          </a:p>
          <a:p>
            <a:pPr algn="just"/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548797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35351" y="116632"/>
            <a:ext cx="7992888" cy="640871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Сельскохозяйственный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товаропроизводитель не является иностранным юридическим лицом, а также российским юридическим лицом, в уставном (складочном) капитале которого доля участия иностранных юридических лиц, местом регистрации которых является государство или территория, включенные в утверждаемый Министерством финансов Российской Федерации перечень государств и территорий, предоставляющих льготный налоговый режим налогообложения и (или) не предусматривающих раскрытия и предоставления информации при проведении финансовых операций (офшорные зоны) в отношении таких юридических лиц, в совокупности превышает 50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процентов.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Сельскохозяйственный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товаропроизводитель не получал средства на те же цели из областного бюджета в соответствии с порядками предоставления субсидии, на основании иных нормативных правовых актов или муниципальных правовых актов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среднемесячной заработной платы работников сельскохозяйственного товаропроизводителя не ниже полутора минимальных размеров оплаты труда, установленных федеральным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сельскохозяйственного товаропроизводителя отсутствует просроченная задолженность по выплате заработной платы его работникам.</a:t>
            </a:r>
          </a:p>
          <a:p>
            <a:pPr algn="just"/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310696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80928"/>
            <a:ext cx="7498080" cy="1143000"/>
          </a:xfrm>
        </p:spPr>
        <p:txBody>
          <a:bodyPr/>
          <a:lstStyle/>
          <a:p>
            <a:pPr algn="ctr"/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190933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971600" y="260648"/>
            <a:ext cx="8172400" cy="648072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сельскохозяйственных товаропроизводителей общим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требованиям, предъявляемым законодательством Российской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endParaRPr lang="ru-RU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1092483" y="1716304"/>
            <a:ext cx="3816424" cy="4248472"/>
          </a:xfrm>
          <a:prstGeom prst="rect">
            <a:avLst/>
          </a:prstGeom>
        </p:spPr>
        <p:txBody>
          <a:bodyPr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или индивидуальный предприниматель, осуществляющий производство сельскохозяйственной продукции, ее первичную и последующую (промышленную) переработку (в том числе на арендованных основных средствах) и реализацию этой продукции, в доходе которого от реализации товаров (работ, услуг) </a:t>
            </a:r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доля дохода от реализации произведенной им сельскохозяйственной продукции и продуктов ее переработки составляет не менее чем </a:t>
            </a:r>
            <a:r>
              <a:rPr lang="ru-RU" sz="1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70% </a:t>
            </a:r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 календарный год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2267744" y="980728"/>
            <a:ext cx="57606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732240" y="908720"/>
            <a:ext cx="576064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2"/>
          <p:cNvSpPr txBox="1">
            <a:spLocks/>
          </p:cNvSpPr>
          <p:nvPr/>
        </p:nvSpPr>
        <p:spPr>
          <a:xfrm>
            <a:off x="5148064" y="1100343"/>
            <a:ext cx="3386592" cy="460851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4932040" y="1716304"/>
            <a:ext cx="3960440" cy="203673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Крестьянское (фермерское) хозяйство, соответствующее Федеральному закону от 11.06.2003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74-ФЗ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крестьянском (фермерском)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хозяйстве»</a:t>
            </a:r>
            <a:endParaRPr lang="ru-RU" sz="24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5119464" y="2852936"/>
            <a:ext cx="1612776" cy="1460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7911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трелка вниз 5"/>
          <p:cNvSpPr/>
          <p:nvPr/>
        </p:nvSpPr>
        <p:spPr>
          <a:xfrm>
            <a:off x="7020272" y="1501954"/>
            <a:ext cx="57606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2"/>
          <p:cNvSpPr txBox="1">
            <a:spLocks/>
          </p:cNvSpPr>
          <p:nvPr/>
        </p:nvSpPr>
        <p:spPr>
          <a:xfrm>
            <a:off x="5148064" y="1100343"/>
            <a:ext cx="3386592" cy="460851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5148064" y="1104236"/>
            <a:ext cx="3744416" cy="1460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5119464" y="2852936"/>
            <a:ext cx="1612776" cy="1460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399754" y="2033751"/>
            <a:ext cx="4526098" cy="531153"/>
          </a:xfrm>
          <a:prstGeom prst="rect">
            <a:avLst/>
          </a:prstGeom>
        </p:spPr>
        <p:txBody>
          <a:bodyPr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Членами (крестьянского) фермерского хозяйства могут быть</a:t>
            </a:r>
            <a:endParaRPr lang="ru-RU" sz="1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2"/>
          <p:cNvSpPr txBox="1">
            <a:spLocks/>
          </p:cNvSpPr>
          <p:nvPr/>
        </p:nvSpPr>
        <p:spPr>
          <a:xfrm>
            <a:off x="6340867" y="2033751"/>
            <a:ext cx="2431766" cy="2812175"/>
          </a:xfrm>
          <a:prstGeom prst="rect">
            <a:avLst/>
          </a:prstGeom>
        </p:spPr>
        <p:txBody>
          <a:bodyPr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Граждане, создавшие сельскохозяйственного товаропроизводителя, </a:t>
            </a:r>
            <a:r>
              <a:rPr lang="ru-RU" sz="1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заключили соглашение о его создании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создания крестьянского (фермерского) хозяйства одним гражданином заключение соглашения не требуется.</a:t>
            </a:r>
            <a:endParaRPr lang="ru-RU" sz="1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6144" y="332656"/>
            <a:ext cx="7406640" cy="1067378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Крестьянское (фермерское) хозяйство, соответствующее Федеральному закону от 11.06.2003 № 74-ФЗ </a:t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«О крестьянском (фермерском) хозяйстве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dirty="0">
              <a:effectLst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3374771" y="1524533"/>
            <a:ext cx="57606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2"/>
          <p:cNvSpPr txBox="1">
            <a:spLocks/>
          </p:cNvSpPr>
          <p:nvPr/>
        </p:nvSpPr>
        <p:spPr>
          <a:xfrm>
            <a:off x="1141876" y="2996952"/>
            <a:ext cx="2995985" cy="2996682"/>
          </a:xfrm>
          <a:prstGeom prst="rect">
            <a:avLst/>
          </a:prstGeom>
        </p:spPr>
        <p:txBody>
          <a:bodyPr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Супруги, их родители, дети, братья, сестры, внуки, а также дедушки и бабушки каждого из супругов, но не более чем из трех семей.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внуки, братья и сестры членов (крестьянского) фермерского хозяйства могут быть приняты в члены (крестьянского) фермерского хозяйства по достижении ими возраста шестнадцати лет.</a:t>
            </a:r>
            <a:endParaRPr lang="ru-RU" sz="1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2271453" y="2543378"/>
            <a:ext cx="428339" cy="432048"/>
          </a:xfrm>
          <a:prstGeom prst="downArrow">
            <a:avLst>
              <a:gd name="adj1" fmla="val 50000"/>
              <a:gd name="adj2" fmla="val 405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4905294" y="2564904"/>
            <a:ext cx="428339" cy="432048"/>
          </a:xfrm>
          <a:prstGeom prst="downArrow">
            <a:avLst>
              <a:gd name="adj1" fmla="val 50000"/>
              <a:gd name="adj2" fmla="val 405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Заголовок 2"/>
          <p:cNvSpPr txBox="1">
            <a:spLocks/>
          </p:cNvSpPr>
          <p:nvPr/>
        </p:nvSpPr>
        <p:spPr>
          <a:xfrm>
            <a:off x="4137861" y="2996952"/>
            <a:ext cx="2232248" cy="2276602"/>
          </a:xfrm>
          <a:prstGeom prst="rect">
            <a:avLst/>
          </a:prstGeom>
        </p:spPr>
        <p:txBody>
          <a:bodyPr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Граждане, не состоящие в родстве с главой (крестьянского) фермерского хозяйства. Максимальное количество таких граждан не может превышать пяти человек.</a:t>
            </a:r>
            <a:endParaRPr lang="ru-RU" sz="1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8912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88640"/>
            <a:ext cx="7848872" cy="2232248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 в срок </a:t>
            </a:r>
            <a:r>
              <a:rPr lang="ru-RU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5 февраля года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следующего за отчетным, либо одновременно с отчетными документами, представляемыми согласно нормативным правовым актам министерства, регулирующим предоставление соответствующей субсидии или социальной выплаты, для первого получения какой-либо субсидии или социальной выплаты в финансовом году для сельскохозяйственного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товаропроизводителя</a:t>
            </a:r>
            <a:endParaRPr lang="ru-RU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043608" y="2492896"/>
            <a:ext cx="7920880" cy="396044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spc="-2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</a:t>
            </a:r>
            <a:r>
              <a:rPr lang="ru-RU" sz="2000" spc="-2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деятельности сельскохозяйственного </a:t>
            </a:r>
            <a:r>
              <a:rPr lang="ru-RU" sz="2000" spc="-2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товаропроизводителя по </a:t>
            </a:r>
            <a:r>
              <a:rPr lang="ru-RU" sz="2000" spc="-2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форме № </a:t>
            </a:r>
            <a:r>
              <a:rPr lang="ru-RU" sz="2000" spc="-2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ФЭ-1 – </a:t>
            </a:r>
            <a:r>
              <a:rPr lang="ru-RU" sz="2000" spc="-2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сельхозтоваропроизводители</a:t>
            </a:r>
            <a:r>
              <a:rPr lang="ru-RU" sz="2000" spc="-2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составляющие </a:t>
            </a:r>
            <a:r>
              <a:rPr lang="ru-RU" sz="2000" spc="-2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бухгалтерскую </a:t>
            </a:r>
            <a:r>
              <a:rPr lang="ru-RU" sz="2000" spc="-2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отчетность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о деятельности сельскохозяйственного товаропроизводителя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форме №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ФЭ-1ип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индивидуальные предприниматели,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крестьянские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фермерские) хозяйства, являющиеся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юридическими лицами,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составляющие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отчетность по форме, ежегодно утверждаемой приказом Министерства сельского хозяйства Российской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справку о деятельности крестьянского (фермерского)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хозяйства по форме № ФЭ-2 – индивидуальные предприниматели главы КФХ.</a:t>
            </a:r>
            <a:endParaRPr lang="ru-RU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6972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88640"/>
            <a:ext cx="7848872" cy="1008112"/>
          </a:xfrm>
        </p:spPr>
        <p:txBody>
          <a:bodyPr anchor="t">
            <a:noAutofit/>
          </a:bodyPr>
          <a:lstStyle/>
          <a:p>
            <a:pPr algn="ctr"/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Один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 при первом представлении документов, а также в случае соответствующих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изменений, индивидуальные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предприниматели, являющиеся главами КФХ 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043608" y="1340768"/>
            <a:ext cx="7920880" cy="5112568"/>
          </a:xfrm>
          <a:prstGeom prst="rect">
            <a:avLst/>
          </a:prstGeom>
        </p:spPr>
        <p:txBody>
          <a:bodyPr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создании более чем одним гражданином </a:t>
            </a:r>
            <a:r>
              <a: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заверенную 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главой крестьянского (фермерского) хозяйства копию соглашения о создании крестьянского (фермерского) хозяйства, содержащего сведения</a:t>
            </a:r>
            <a:r>
              <a: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членах крестьянского (фермерского) хозяйства;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признании главой крестьянского (фермерского) хозяйства одного из членов этого хозяйства, полномочиях главы крестьянского (фермерского) хозяйства и порядке управления крестьянским (фермерским) хозяйством;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правах и об обязанностях членов крестьянского (фермерского) хозяйства;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формирования имущества крестьянского (фермерского) хозяйства, порядке владения, пользования, распоряжения этим имуществом;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принятия в члены крестьянского (фермерского) хозяйства и порядке выхода из членов крестьянского (фермерского) хозяйства;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распределения полученных от деятельности крестьянского (фермерского) хозяйства плодов, продукции и доходов.</a:t>
            </a: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Копии документов, подтверждающих родство членов крестьянского (фермерского) хозяйства.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8496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88640"/>
            <a:ext cx="7848872" cy="2520280"/>
          </a:xfrm>
        </p:spPr>
        <p:txBody>
          <a:bodyPr anchor="t">
            <a:noAutofit/>
          </a:bodyPr>
          <a:lstStyle/>
          <a:p>
            <a:pPr algn="just"/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Один раз в каждом из календарных месяцев обращения за субсидией (подачи заявки на участие в конкурсе) одновременно с отчетными документами, представляемыми согласно нормативным правовым актам министерства, регулирующим предоставление соответствующей субсидии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состоянию на 1-е число месяца обращения за субсидией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(подачи заявки на участие в конкурсе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сельскохозяйственный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товаропроизводитель представляет органу местного самоуправления, осуществляющему отдельные государственные полномочия области по поддержке сельскохозяйственного производства, на территории которого зарегистрирован сельскохозяйственный товаропроизводитель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подписанные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(заверенные) документы в двух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экземплярах: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15616" y="2708920"/>
            <a:ext cx="7848872" cy="36004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Справку об исполнении налогоплательщиком (плательщиком сбора, плательщиком страховых взносов, налоговым агентом) обязанности по уплате налогов, сборов, страховых взносов,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пеней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штрафов, процентов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 неисполненной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обязанности по уплате налогов, сборов, страховых взносов, пеней, штрафов, процентов, подлежащих уплате в соответствии с законодательством Российской Федерации о налогах и сборах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справку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состоянии расчетов по налогам, сборам, страховым взносам, пеням, штрафам, процентам организаций и индивидуальных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предпринимателей);</a:t>
            </a:r>
          </a:p>
          <a:p>
            <a:pPr algn="just"/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Справки, полученные налогоплательщиком в электронной форме по телекоммуникационным каналам связи, при наличии электронной подписи, включающей в себя сведения о владельце сертификата (организация, сотрудник), серийный номер сертификата, дату и время подписания, заверяются сельскохозяйственным товаропроизводителем. </a:t>
            </a:r>
            <a:endParaRPr lang="ru-RU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представляются по инициативе сельскохозяйственного товаропроизводителя.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5158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19971" y="260648"/>
            <a:ext cx="7848872" cy="36004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Справку о состоянии расчетов по страховым взносам, пеням и штрафам на обязательное социальное страхование от несчастных случаев на производстве и профессиональных заболеваний, выданную в соответствии с подпунктом 18 пункта 2 статьи 18 Федерального закона от 24.07.1998 N 125-ФЗ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обязательном социальном страховании от несчастных случаев на производстве и профессиональных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заболеваний»,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заверенную Государственным учреждением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Кировским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региональным отделением Фонда социального страхования Российской Федерации. </a:t>
            </a:r>
            <a:endParaRPr lang="ru-RU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представляется по инициативе сельскохозяйственного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товаропроизводителя.</a:t>
            </a:r>
          </a:p>
          <a:p>
            <a:pPr algn="just"/>
            <a:endParaRPr lang="ru-RU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Справку о размере среднемесячной заработной платы, составленную по прилагаемой форме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ФЭ-С3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600" spc="-2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размер оплаты </a:t>
            </a:r>
            <a:r>
              <a:rPr lang="ru-RU" sz="1600" spc="-2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труда </a:t>
            </a:r>
            <a:r>
              <a:rPr lang="ru-RU" sz="1600" b="1" spc="-2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1 января 2020 года </a:t>
            </a:r>
            <a:r>
              <a:rPr lang="ru-RU" sz="1600" spc="-2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сумме </a:t>
            </a:r>
            <a:r>
              <a:rPr lang="ru-RU" sz="1600" b="1" spc="-2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12 130 </a:t>
            </a:r>
            <a:r>
              <a:rPr lang="ru-RU" sz="1600" spc="-2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рублей в месяц.</a:t>
            </a:r>
          </a:p>
          <a:p>
            <a:pPr algn="just"/>
            <a:r>
              <a:rPr lang="ru-RU" sz="1600" spc="-1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</a:t>
            </a:r>
            <a:r>
              <a:rPr lang="ru-RU" sz="1600" spc="-1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оплаты труда </a:t>
            </a:r>
            <a:r>
              <a:rPr lang="ru-RU" sz="1600" b="1" spc="-1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1 января 2021 года </a:t>
            </a:r>
            <a:r>
              <a:rPr lang="ru-RU" sz="1600" spc="-1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сумме </a:t>
            </a:r>
            <a:r>
              <a:rPr lang="ru-RU" sz="1600" b="1" spc="-1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12 792 </a:t>
            </a:r>
            <a:r>
              <a:rPr lang="ru-RU" sz="1600" spc="-1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рубля в </a:t>
            </a:r>
            <a:r>
              <a:rPr lang="ru-RU" sz="1600" spc="-1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месяц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Справку об отсутствии просроченной задолженности по выплате заработной платы работникам организации, составленную по прилагаемой форме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ФЭ-П3.</a:t>
            </a:r>
            <a:endParaRPr lang="ru-RU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8001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19971" y="260648"/>
            <a:ext cx="7848872" cy="640871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 местного </a:t>
            </a:r>
            <a:r>
              <a: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самоуправления: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сельскохозяйственного товаропроизводителя представленные им документы, сверяет состав, названия и реквизиты представленных документов с их описью и регистрирует их в день получения в следующем порядке: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несовпадения состава, названия и (или) реквизитов представленных документов с описью представленных документов делает в описи соответствующие отметки.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Делает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 всех экземплярах описи представленных документов отметку о дне принятия документов.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Вносит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реквизиты описи представленных документов в специальный журнал, составленный по прилагаемой форме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ФЭ-4, листы которого должны быть пронумерованы, прошнурованы и скреплены печатью органа местного самоуправления.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Возвращает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сельскохозяйственному товаропроизводителю один экземпляр описи представленных документов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+mj-lt"/>
              <a:buAutoNum type="arabicParenR" startAt="2"/>
            </a:pP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Проверяет соответствие сельскохозяйственных товаропроизводителей и поданных ими документов установленным требованиям, включая полноту, соблюдение установленной формы и сроков предоставления документов, а также правильность их составления и достоверность содержащихся в них сведений, отсутствие в них противоречий.</a:t>
            </a:r>
          </a:p>
          <a:p>
            <a:pPr marL="342900" indent="-342900" algn="just">
              <a:buFont typeface="+mj-lt"/>
              <a:buAutoNum type="arabicParenR" startAt="2"/>
            </a:pP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если справки из ИФНС и ФСС, не были представлены сельскохозяйственным товаропроизводителем по своей инициативе, направляет в рамках межведомственного информационного взаимодействия соответствующие запросы в электронной форме с использованием единой системы межведомственного электронного взаимодействия и подключаемых к ней региональных систем межведомственного электронного взаимодействия.</a:t>
            </a:r>
          </a:p>
          <a:p>
            <a:pPr algn="just"/>
            <a:endParaRPr lang="ru-RU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1591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43608" y="260648"/>
            <a:ext cx="7925235" cy="5616624"/>
          </a:xfrm>
          <a:prstGeom prst="rect">
            <a:avLst/>
          </a:prstGeom>
        </p:spPr>
        <p:txBody>
          <a:bodyPr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 местного самоуправления </a:t>
            </a:r>
            <a:r>
              <a: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 </a:t>
            </a:r>
            <a:r>
              <a: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документов:</a:t>
            </a:r>
          </a:p>
          <a:p>
            <a:pPr algn="just"/>
            <a:endParaRPr lang="ru-RU" sz="1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выявления несоответствия установленным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возвращает представленные документы сельскохозяйственным товаропроизводителям </a:t>
            </a:r>
            <a:r>
              <a:rPr lang="ru-RU" sz="1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пяти рабочих дней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 дня подачи с указанием в письменной форме причин возврата с нарочным (под подпись) или заказным письмом с уведомлением о вручении. После устранения причин возврата сельскохозяйственный товаропроизводитель вправе вновь подать </a:t>
            </a:r>
            <a:r>
              <a:rPr lang="ru-RU" sz="1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срок не позднее следующего рабочего дня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после получения возвращенных ему документов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документов, соответствующих установленным требованиям, сводную справку о деятельности сельскохозяйственных товаропроизводителей, составляющих бухгалтерскую отчетность, зарегистрированных на территории муниципального района или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городского, муниципального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округа, по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форме № ФЭ-5.</a:t>
            </a:r>
          </a:p>
          <a:p>
            <a:pPr algn="just"/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сводную справку, а также документы (в одном экземпляре), представленные сельскохозяйственными товаропроизводителями и полученные в рамках межведомственного информационного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взаимодействия,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отдел финансирования программ и мероприятий развития АПК министерства </a:t>
            </a:r>
            <a:r>
              <a:rPr lang="ru-RU" sz="1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пяти рабочих дней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после окончания срока представления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документов.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9936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93</TotalTime>
  <Words>1503</Words>
  <Application>Microsoft Office PowerPoint</Application>
  <PresentationFormat>Экран (4:3)</PresentationFormat>
  <Paragraphs>69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Предоставление документов для подтверждения соблюдения общих условий предоставления из областного бюджета субсидий сельскохозяйственным товаропроизводителям  Кировской области и социальных выплат их работникам</vt:lpstr>
      <vt:lpstr>Соответствие сельскохозяйственных товаропроизводителей общим требованиям, предъявляемым законодательством Российской Федерации</vt:lpstr>
      <vt:lpstr>Крестьянское (фермерское) хозяйство, соответствующее Федеральному закону от 11.06.2003 № 74-ФЗ  «О крестьянском (фермерском) хозяйстве»</vt:lpstr>
      <vt:lpstr>Ежегодно в срок не позднее 5 февраля года, следующего за отчетным, либо одновременно с отчетными документами, представляемыми согласно нормативным правовым актам министерства, регулирующим предоставление соответствующей субсидии или социальной выплаты, для первого получения какой-либо субсидии или социальной выплаты в финансовом году для сельскохозяйственного товаропроизводителя</vt:lpstr>
      <vt:lpstr>Один раз при первом представлении документов, а также в случае соответствующих изменений, индивидуальные предприниматели, являющиеся главами КФХ </vt:lpstr>
      <vt:lpstr>Один раз в каждом из календарных месяцев обращения за субсидией (подачи заявки на участие в конкурсе) одновременно с отчетными документами, представляемыми согласно нормативным правовым актам министерства, регулирующим предоставление соответствующей субсидии, по состоянию на 1-е число месяца обращения за субсидией (подачи заявки на участие в конкурсе) сельскохозяйственный товаропроизводитель представляет органу местного самоуправления, осуществляющему отдельные государственные полномочия области по поддержке сельскохозяйственного производства, на территории которого зарегистрирован сельскохозяйственный товаропроизводитель подписанные (заверенные) документы в двух экземплярах:</vt:lpstr>
      <vt:lpstr>Презентация PowerPoint</vt:lpstr>
      <vt:lpstr>Презентация PowerPoint</vt:lpstr>
      <vt:lpstr>Презентация PowerPoint</vt:lpstr>
      <vt:lpstr>Сельскохозяйственный товаропроизводитель обеспечивает выполнение условий предоставления субсидий юридическим лицам (за исключением субсидий государственным (муниципальным) учреждениям), индивидуальным предпринимателям, а также физическим лицам – производителям товаров, работ, услуг в соответствии с нормативными правовыми актами Правительства Российской Федерации и Правительства Кировской области по состоянию на 1-е число месяца обращения за субсидией:  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Предоставление и рассмотрение документов для подтверждения соблюдения общих условий предоставления из областного бюджета субсидий сельскохозяйственным товаропроизводителям Кировской области и социальных выплат их работникам</dc:title>
  <dc:creator>Татьяна Викторовна</dc:creator>
  <cp:lastModifiedBy>user36</cp:lastModifiedBy>
  <cp:revision>16</cp:revision>
  <cp:lastPrinted>2021-01-20T05:44:20Z</cp:lastPrinted>
  <dcterms:created xsi:type="dcterms:W3CDTF">2021-01-19T19:26:34Z</dcterms:created>
  <dcterms:modified xsi:type="dcterms:W3CDTF">2021-01-21T07:48:56Z</dcterms:modified>
</cp:coreProperties>
</file>